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10287000" cx="18288000"/>
  <p:notesSz cx="6858000" cy="9144000"/>
  <p:embeddedFontLst>
    <p:embeddedFont>
      <p:font typeface="Cardo"/>
      <p:bold r:id="rId14"/>
    </p:embeddedFont>
    <p:embeddedFont>
      <p:font typeface="Didact Gothic"/>
      <p:regular r:id="rId15"/>
    </p:embeddedFont>
    <p:embeddedFont>
      <p:font typeface="Archivo Black"/>
      <p:regular r:id="rId16"/>
    </p:embeddedFont>
    <p:embeddedFont>
      <p:font typeface="Open Sans"/>
      <p:bold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9" roundtripDataSignature="AMtx7mif9q3ouQOI4OO5FeJC1v2FY6eN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DidactGothic-regular.fntdata"/><Relationship Id="rId14" Type="http://schemas.openxmlformats.org/officeDocument/2006/relationships/font" Target="fonts/Cardo-bold.fntdata"/><Relationship Id="rId17" Type="http://schemas.openxmlformats.org/officeDocument/2006/relationships/font" Target="fonts/OpenSans-bold.fntdata"/><Relationship Id="rId16" Type="http://schemas.openxmlformats.org/officeDocument/2006/relationships/font" Target="fonts/ArchivoBlack-regular.fntdata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Open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3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4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5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7" name="Google Shape;177;p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8" name="Google Shape;178;p6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6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81" name="Google Shape;181;p6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7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8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8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42424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7214923" y="0"/>
            <a:ext cx="11073077" cy="10287000"/>
          </a:xfrm>
          <a:custGeom>
            <a:rect b="b" l="l" r="r" t="t"/>
            <a:pathLst>
              <a:path extrusionOk="0" h="10287000" w="11073077">
                <a:moveTo>
                  <a:pt x="0" y="0"/>
                </a:moveTo>
                <a:lnTo>
                  <a:pt x="11073077" y="0"/>
                </a:lnTo>
                <a:lnTo>
                  <a:pt x="1107307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5000"/>
            </a:blip>
            <a:stretch>
              <a:fillRect b="0" l="-40765" r="-45031" t="0"/>
            </a:stretch>
          </a:blipFill>
          <a:ln>
            <a:noFill/>
          </a:ln>
        </p:spPr>
      </p:sp>
      <p:grpSp>
        <p:nvGrpSpPr>
          <p:cNvPr id="89" name="Google Shape;89;p1"/>
          <p:cNvGrpSpPr/>
          <p:nvPr/>
        </p:nvGrpSpPr>
        <p:grpSpPr>
          <a:xfrm>
            <a:off x="16786995" y="1119127"/>
            <a:ext cx="472305" cy="196794"/>
            <a:chOff x="0" y="0"/>
            <a:chExt cx="629740" cy="262392"/>
          </a:xfrm>
        </p:grpSpPr>
        <p:sp>
          <p:nvSpPr>
            <p:cNvPr id="90" name="Google Shape;90;p1"/>
            <p:cNvSpPr/>
            <p:nvPr/>
          </p:nvSpPr>
          <p:spPr>
            <a:xfrm>
              <a:off x="0" y="0"/>
              <a:ext cx="262392" cy="262392"/>
            </a:xfrm>
            <a:custGeom>
              <a:rect b="b" l="l" r="r" t="t"/>
              <a:pathLst>
                <a:path extrusionOk="0" h="1708150" w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367348" y="0"/>
              <a:ext cx="262392" cy="262392"/>
            </a:xfrm>
            <a:custGeom>
              <a:rect b="b" l="l" r="r" t="t"/>
              <a:pathLst>
                <a:path extrusionOk="0"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"/>
          <p:cNvSpPr/>
          <p:nvPr/>
        </p:nvSpPr>
        <p:spPr>
          <a:xfrm>
            <a:off x="3094644" y="1212761"/>
            <a:ext cx="12098711" cy="95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1028700" y="2115602"/>
            <a:ext cx="12901716" cy="61510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0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FINDING DREAM HOMES THE MARKET MISSED</a:t>
            </a:r>
            <a:endParaRPr/>
          </a:p>
        </p:txBody>
      </p:sp>
      <p:sp>
        <p:nvSpPr>
          <p:cNvPr id="94" name="Google Shape;94;p1"/>
          <p:cNvSpPr txBox="1"/>
          <p:nvPr/>
        </p:nvSpPr>
        <p:spPr>
          <a:xfrm>
            <a:off x="1028700" y="9159978"/>
            <a:ext cx="516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Cristian Choco</a:t>
            </a:r>
            <a:endParaRPr/>
          </a:p>
        </p:txBody>
      </p:sp>
      <p:sp>
        <p:nvSpPr>
          <p:cNvPr id="95" name="Google Shape;95;p1"/>
          <p:cNvSpPr txBox="1"/>
          <p:nvPr/>
        </p:nvSpPr>
        <p:spPr>
          <a:xfrm>
            <a:off x="1028700" y="962025"/>
            <a:ext cx="717958" cy="4443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0F0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Orange Blur Circle Illustration" id="100" name="Google Shape;100;p2"/>
          <p:cNvSpPr/>
          <p:nvPr/>
        </p:nvSpPr>
        <p:spPr>
          <a:xfrm>
            <a:off x="-6410564" y="1709417"/>
            <a:ext cx="15350424" cy="15350424"/>
          </a:xfrm>
          <a:custGeom>
            <a:rect b="b" l="l" r="r" t="t"/>
            <a:pathLst>
              <a:path extrusionOk="0" h="15350424" w="15350424">
                <a:moveTo>
                  <a:pt x="0" y="0"/>
                </a:moveTo>
                <a:lnTo>
                  <a:pt x="15350424" y="0"/>
                </a:lnTo>
                <a:lnTo>
                  <a:pt x="15350424" y="15350424"/>
                </a:lnTo>
                <a:lnTo>
                  <a:pt x="0" y="153504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1" name="Google Shape;101;p2"/>
          <p:cNvGrpSpPr/>
          <p:nvPr/>
        </p:nvGrpSpPr>
        <p:grpSpPr>
          <a:xfrm rot="5400000">
            <a:off x="8295347" y="112804"/>
            <a:ext cx="1689100" cy="18832246"/>
            <a:chOff x="0" y="-66675"/>
            <a:chExt cx="444866" cy="4959933"/>
          </a:xfrm>
        </p:grpSpPr>
        <p:sp>
          <p:nvSpPr>
            <p:cNvPr id="102" name="Google Shape;102;p2"/>
            <p:cNvSpPr/>
            <p:nvPr/>
          </p:nvSpPr>
          <p:spPr>
            <a:xfrm>
              <a:off x="0" y="0"/>
              <a:ext cx="444866" cy="4893258"/>
            </a:xfrm>
            <a:custGeom>
              <a:rect b="b" l="l" r="r" t="t"/>
              <a:pathLst>
                <a:path extrusionOk="0" h="4893258" w="444866">
                  <a:moveTo>
                    <a:pt x="0" y="0"/>
                  </a:moveTo>
                  <a:lnTo>
                    <a:pt x="444866" y="0"/>
                  </a:lnTo>
                  <a:lnTo>
                    <a:pt x="444866" y="4893258"/>
                  </a:lnTo>
                  <a:lnTo>
                    <a:pt x="0" y="4893258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</p:sp>
        <p:sp>
          <p:nvSpPr>
            <p:cNvPr id="103" name="Google Shape;103;p2"/>
            <p:cNvSpPr txBox="1"/>
            <p:nvPr/>
          </p:nvSpPr>
          <p:spPr>
            <a:xfrm>
              <a:off x="0" y="-66675"/>
              <a:ext cx="444866" cy="49599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" name="Google Shape;104;p2"/>
          <p:cNvGrpSpPr/>
          <p:nvPr/>
        </p:nvGrpSpPr>
        <p:grpSpPr>
          <a:xfrm rot="5400000">
            <a:off x="8338585" y="-8614811"/>
            <a:ext cx="1602623" cy="18832246"/>
            <a:chOff x="0" y="-66675"/>
            <a:chExt cx="422090" cy="4959933"/>
          </a:xfrm>
        </p:grpSpPr>
        <p:sp>
          <p:nvSpPr>
            <p:cNvPr id="105" name="Google Shape;105;p2"/>
            <p:cNvSpPr/>
            <p:nvPr/>
          </p:nvSpPr>
          <p:spPr>
            <a:xfrm>
              <a:off x="0" y="0"/>
              <a:ext cx="422090" cy="4893258"/>
            </a:xfrm>
            <a:custGeom>
              <a:rect b="b" l="l" r="r" t="t"/>
              <a:pathLst>
                <a:path extrusionOk="0" h="4893258" w="422090">
                  <a:moveTo>
                    <a:pt x="0" y="0"/>
                  </a:moveTo>
                  <a:lnTo>
                    <a:pt x="422090" y="0"/>
                  </a:lnTo>
                  <a:lnTo>
                    <a:pt x="422090" y="4893258"/>
                  </a:lnTo>
                  <a:lnTo>
                    <a:pt x="0" y="4893258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</p:sp>
        <p:sp>
          <p:nvSpPr>
            <p:cNvPr id="106" name="Google Shape;106;p2"/>
            <p:cNvSpPr txBox="1"/>
            <p:nvPr/>
          </p:nvSpPr>
          <p:spPr>
            <a:xfrm>
              <a:off x="0" y="-66675"/>
              <a:ext cx="422090" cy="49599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2"/>
          <p:cNvGrpSpPr/>
          <p:nvPr/>
        </p:nvGrpSpPr>
        <p:grpSpPr>
          <a:xfrm rot="-5400000">
            <a:off x="-118882" y="8631418"/>
            <a:ext cx="1602623" cy="1708540"/>
            <a:chOff x="0" y="-66675"/>
            <a:chExt cx="729955" cy="778197"/>
          </a:xfrm>
        </p:grpSpPr>
        <p:sp>
          <p:nvSpPr>
            <p:cNvPr id="108" name="Google Shape;108;p2"/>
            <p:cNvSpPr/>
            <p:nvPr/>
          </p:nvSpPr>
          <p:spPr>
            <a:xfrm>
              <a:off x="0" y="0"/>
              <a:ext cx="729955" cy="711522"/>
            </a:xfrm>
            <a:custGeom>
              <a:rect b="b" l="l" r="r" t="t"/>
              <a:pathLst>
                <a:path extrusionOk="0" h="711522" w="729955">
                  <a:moveTo>
                    <a:pt x="0" y="0"/>
                  </a:moveTo>
                  <a:lnTo>
                    <a:pt x="729955" y="0"/>
                  </a:lnTo>
                  <a:lnTo>
                    <a:pt x="729955" y="711522"/>
                  </a:lnTo>
                  <a:lnTo>
                    <a:pt x="0" y="711522"/>
                  </a:lnTo>
                  <a:close/>
                </a:path>
              </a:pathLst>
            </a:custGeom>
            <a:solidFill>
              <a:srgbClr val="FA6559"/>
            </a:solidFill>
            <a:ln>
              <a:noFill/>
            </a:ln>
          </p:spPr>
        </p:sp>
        <p:sp>
          <p:nvSpPr>
            <p:cNvPr id="109" name="Google Shape;109;p2"/>
            <p:cNvSpPr txBox="1"/>
            <p:nvPr/>
          </p:nvSpPr>
          <p:spPr>
            <a:xfrm>
              <a:off x="0" y="-66675"/>
              <a:ext cx="729955" cy="7781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10" name="Google Shape;110;p2"/>
          <p:cNvCxnSpPr/>
          <p:nvPr/>
        </p:nvCxnSpPr>
        <p:spPr>
          <a:xfrm>
            <a:off x="6137275" y="-135657"/>
            <a:ext cx="19050" cy="10287000"/>
          </a:xfrm>
          <a:prstGeom prst="straightConnector1">
            <a:avLst/>
          </a:prstGeom>
          <a:noFill/>
          <a:ln cap="flat" cmpd="sng" w="47625">
            <a:solidFill>
              <a:srgbClr val="FA655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1" name="Google Shape;111;p2"/>
          <p:cNvSpPr/>
          <p:nvPr/>
        </p:nvSpPr>
        <p:spPr>
          <a:xfrm>
            <a:off x="1384300" y="3645654"/>
            <a:ext cx="3245588" cy="4114800"/>
          </a:xfrm>
          <a:custGeom>
            <a:rect b="b" l="l" r="r" t="t"/>
            <a:pathLst>
              <a:path extrusionOk="0" h="4114800" w="3245588">
                <a:moveTo>
                  <a:pt x="0" y="0"/>
                </a:moveTo>
                <a:lnTo>
                  <a:pt x="3245588" y="0"/>
                </a:lnTo>
                <a:lnTo>
                  <a:pt x="32455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2" name="Google Shape;112;p2"/>
          <p:cNvSpPr/>
          <p:nvPr/>
        </p:nvSpPr>
        <p:spPr>
          <a:xfrm>
            <a:off x="6150275" y="1602623"/>
            <a:ext cx="12137725" cy="7081753"/>
          </a:xfrm>
          <a:custGeom>
            <a:rect b="b" l="l" r="r" t="t"/>
            <a:pathLst>
              <a:path extrusionOk="0" h="7081753" w="12137725">
                <a:moveTo>
                  <a:pt x="0" y="0"/>
                </a:moveTo>
                <a:lnTo>
                  <a:pt x="12137725" y="0"/>
                </a:lnTo>
                <a:lnTo>
                  <a:pt x="12137725" y="7081754"/>
                </a:lnTo>
                <a:lnTo>
                  <a:pt x="0" y="70817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26000"/>
            </a:blip>
            <a:stretch>
              <a:fillRect b="-38414" l="-1584" r="0" t="-35691"/>
            </a:stretch>
          </a:blipFill>
          <a:ln>
            <a:noFill/>
          </a:ln>
        </p:spPr>
      </p:sp>
      <p:sp>
        <p:nvSpPr>
          <p:cNvPr id="113" name="Google Shape;113;p2"/>
          <p:cNvSpPr txBox="1"/>
          <p:nvPr/>
        </p:nvSpPr>
        <p:spPr>
          <a:xfrm>
            <a:off x="1384300" y="2339641"/>
            <a:ext cx="4610100" cy="9715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500" u="none" cap="none" strike="noStrike">
                <a:solidFill>
                  <a:srgbClr val="80776F"/>
                </a:solidFill>
                <a:latin typeface="Cardo"/>
                <a:ea typeface="Cardo"/>
                <a:cs typeface="Cardo"/>
                <a:sym typeface="Cardo"/>
              </a:rPr>
              <a:t>Agenda</a:t>
            </a:r>
            <a:endParaRPr/>
          </a:p>
        </p:txBody>
      </p:sp>
      <p:grpSp>
        <p:nvGrpSpPr>
          <p:cNvPr id="114" name="Google Shape;114;p2"/>
          <p:cNvGrpSpPr/>
          <p:nvPr/>
        </p:nvGrpSpPr>
        <p:grpSpPr>
          <a:xfrm>
            <a:off x="7666037" y="2352676"/>
            <a:ext cx="6465188" cy="5779252"/>
            <a:chOff x="0" y="9525"/>
            <a:chExt cx="8620251" cy="7705670"/>
          </a:xfrm>
        </p:grpSpPr>
        <p:sp>
          <p:nvSpPr>
            <p:cNvPr id="115" name="Google Shape;115;p2"/>
            <p:cNvSpPr txBox="1"/>
            <p:nvPr/>
          </p:nvSpPr>
          <p:spPr>
            <a:xfrm>
              <a:off x="0" y="1453504"/>
              <a:ext cx="8620251" cy="485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000000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2.) Goals</a:t>
              </a:r>
              <a:endParaRPr/>
            </a:p>
          </p:txBody>
        </p:sp>
        <p:sp>
          <p:nvSpPr>
            <p:cNvPr id="116" name="Google Shape;116;p2"/>
            <p:cNvSpPr txBox="1"/>
            <p:nvPr/>
          </p:nvSpPr>
          <p:spPr>
            <a:xfrm>
              <a:off x="0" y="9525"/>
              <a:ext cx="8620251" cy="485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000000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1.) Understanding the Basics</a:t>
              </a:r>
              <a:endParaRPr/>
            </a:p>
          </p:txBody>
        </p:sp>
        <p:sp>
          <p:nvSpPr>
            <p:cNvPr id="117" name="Google Shape;117;p2"/>
            <p:cNvSpPr txBox="1"/>
            <p:nvPr/>
          </p:nvSpPr>
          <p:spPr>
            <a:xfrm>
              <a:off x="0" y="2897483"/>
              <a:ext cx="8620251" cy="485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000000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3.) The Identifiers</a:t>
              </a:r>
              <a:endParaRPr/>
            </a:p>
          </p:txBody>
        </p:sp>
        <p:sp>
          <p:nvSpPr>
            <p:cNvPr id="118" name="Google Shape;118;p2"/>
            <p:cNvSpPr txBox="1"/>
            <p:nvPr/>
          </p:nvSpPr>
          <p:spPr>
            <a:xfrm>
              <a:off x="0" y="7229420"/>
              <a:ext cx="8620251" cy="485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000000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6.) Results</a:t>
              </a:r>
              <a:endParaRPr/>
            </a:p>
          </p:txBody>
        </p:sp>
        <p:sp>
          <p:nvSpPr>
            <p:cNvPr id="119" name="Google Shape;119;p2"/>
            <p:cNvSpPr txBox="1"/>
            <p:nvPr/>
          </p:nvSpPr>
          <p:spPr>
            <a:xfrm>
              <a:off x="0" y="5785441"/>
              <a:ext cx="8620251" cy="485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000000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5.) The Solution</a:t>
              </a:r>
              <a:endParaRPr/>
            </a:p>
          </p:txBody>
        </p:sp>
        <p:sp>
          <p:nvSpPr>
            <p:cNvPr id="120" name="Google Shape;120;p2"/>
            <p:cNvSpPr txBox="1"/>
            <p:nvPr/>
          </p:nvSpPr>
          <p:spPr>
            <a:xfrm>
              <a:off x="0" y="4341462"/>
              <a:ext cx="8620251" cy="485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000000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4.) Main Issues</a:t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84747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 txBox="1"/>
          <p:nvPr/>
        </p:nvSpPr>
        <p:spPr>
          <a:xfrm>
            <a:off x="1028700" y="1028700"/>
            <a:ext cx="6714386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Basics</a:t>
            </a:r>
            <a:endParaRPr/>
          </a:p>
        </p:txBody>
      </p:sp>
      <p:grpSp>
        <p:nvGrpSpPr>
          <p:cNvPr id="126" name="Google Shape;126;p3"/>
          <p:cNvGrpSpPr/>
          <p:nvPr/>
        </p:nvGrpSpPr>
        <p:grpSpPr>
          <a:xfrm>
            <a:off x="10388358" y="2626701"/>
            <a:ext cx="6870942" cy="6631599"/>
            <a:chOff x="0" y="-57150"/>
            <a:chExt cx="9161256" cy="8842133"/>
          </a:xfrm>
        </p:grpSpPr>
        <p:sp>
          <p:nvSpPr>
            <p:cNvPr id="127" name="Google Shape;127;p3"/>
            <p:cNvSpPr txBox="1"/>
            <p:nvPr/>
          </p:nvSpPr>
          <p:spPr>
            <a:xfrm>
              <a:off x="0" y="-57150"/>
              <a:ext cx="9161256" cy="5891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67" u="none" cap="none" strike="noStrike">
                  <a:solidFill>
                    <a:srgbClr val="C6C6C6"/>
                  </a:solidFill>
                  <a:latin typeface="Open Sans"/>
                  <a:ea typeface="Open Sans"/>
                  <a:cs typeface="Open Sans"/>
                  <a:sym typeface="Open Sans"/>
                </a:rPr>
                <a:t>Finding your Ideal house</a:t>
              </a:r>
              <a:endParaRPr/>
            </a:p>
          </p:txBody>
        </p:sp>
        <p:cxnSp>
          <p:nvCxnSpPr>
            <p:cNvPr id="128" name="Google Shape;128;p3"/>
            <p:cNvCxnSpPr/>
            <p:nvPr/>
          </p:nvCxnSpPr>
          <p:spPr>
            <a:xfrm>
              <a:off x="0" y="1297611"/>
              <a:ext cx="9161256" cy="0"/>
            </a:xfrm>
            <a:prstGeom prst="straightConnector1">
              <a:avLst/>
            </a:prstGeom>
            <a:noFill/>
            <a:ln cap="rnd" cmpd="sng" w="12700">
              <a:solidFill>
                <a:srgbClr val="C6C6C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9" name="Google Shape;129;p3"/>
            <p:cNvSpPr txBox="1"/>
            <p:nvPr/>
          </p:nvSpPr>
          <p:spPr>
            <a:xfrm>
              <a:off x="0" y="2006104"/>
              <a:ext cx="9161256" cy="5891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67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What was the purpose of all this?</a:t>
              </a:r>
              <a:endParaRPr/>
            </a:p>
          </p:txBody>
        </p:sp>
        <p:cxnSp>
          <p:nvCxnSpPr>
            <p:cNvPr id="130" name="Google Shape;130;p3"/>
            <p:cNvCxnSpPr/>
            <p:nvPr/>
          </p:nvCxnSpPr>
          <p:spPr>
            <a:xfrm>
              <a:off x="0" y="3360865"/>
              <a:ext cx="9161256" cy="0"/>
            </a:xfrm>
            <a:prstGeom prst="straightConnector1">
              <a:avLst/>
            </a:prstGeom>
            <a:noFill/>
            <a:ln cap="rnd" cmpd="sng" w="12700">
              <a:solidFill>
                <a:srgbClr val="C6C6C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1" name="Google Shape;131;p3"/>
            <p:cNvSpPr txBox="1"/>
            <p:nvPr/>
          </p:nvSpPr>
          <p:spPr>
            <a:xfrm>
              <a:off x="0" y="4069357"/>
              <a:ext cx="9161256" cy="5891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67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What Is the focus of your goal?</a:t>
              </a:r>
              <a:endParaRPr/>
            </a:p>
          </p:txBody>
        </p:sp>
        <p:cxnSp>
          <p:nvCxnSpPr>
            <p:cNvPr id="132" name="Google Shape;132;p3"/>
            <p:cNvCxnSpPr/>
            <p:nvPr/>
          </p:nvCxnSpPr>
          <p:spPr>
            <a:xfrm>
              <a:off x="0" y="5424118"/>
              <a:ext cx="9161256" cy="0"/>
            </a:xfrm>
            <a:prstGeom prst="straightConnector1">
              <a:avLst/>
            </a:prstGeom>
            <a:noFill/>
            <a:ln cap="rnd" cmpd="sng" w="12700">
              <a:solidFill>
                <a:srgbClr val="C6C6C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3" name="Google Shape;133;p3"/>
            <p:cNvSpPr txBox="1"/>
            <p:nvPr/>
          </p:nvSpPr>
          <p:spPr>
            <a:xfrm>
              <a:off x="0" y="6132611"/>
              <a:ext cx="9161256" cy="5891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67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Why is value important?</a:t>
              </a:r>
              <a:endParaRPr/>
            </a:p>
          </p:txBody>
        </p:sp>
        <p:cxnSp>
          <p:nvCxnSpPr>
            <p:cNvPr id="134" name="Google Shape;134;p3"/>
            <p:cNvCxnSpPr/>
            <p:nvPr/>
          </p:nvCxnSpPr>
          <p:spPr>
            <a:xfrm>
              <a:off x="0" y="7487372"/>
              <a:ext cx="9161256" cy="0"/>
            </a:xfrm>
            <a:prstGeom prst="straightConnector1">
              <a:avLst/>
            </a:prstGeom>
            <a:noFill/>
            <a:ln cap="rnd" cmpd="sng" w="12700">
              <a:solidFill>
                <a:srgbClr val="C6C6C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5" name="Google Shape;135;p3"/>
            <p:cNvSpPr txBox="1"/>
            <p:nvPr/>
          </p:nvSpPr>
          <p:spPr>
            <a:xfrm>
              <a:off x="0" y="8195865"/>
              <a:ext cx="9161256" cy="5891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67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What should you look for?</a:t>
              </a:r>
              <a:endParaRPr/>
            </a:p>
          </p:txBody>
        </p:sp>
      </p:grpSp>
      <p:sp>
        <p:nvSpPr>
          <p:cNvPr id="136" name="Google Shape;136;p3"/>
          <p:cNvSpPr/>
          <p:nvPr/>
        </p:nvSpPr>
        <p:spPr>
          <a:xfrm>
            <a:off x="1028700" y="2733675"/>
            <a:ext cx="6362700" cy="6794022"/>
          </a:xfrm>
          <a:custGeom>
            <a:rect b="b" l="l" r="r" t="t"/>
            <a:pathLst>
              <a:path extrusionOk="0" h="6794022" w="6362700">
                <a:moveTo>
                  <a:pt x="0" y="0"/>
                </a:moveTo>
                <a:lnTo>
                  <a:pt x="6362700" y="0"/>
                </a:lnTo>
                <a:lnTo>
                  <a:pt x="6362700" y="6794022"/>
                </a:lnTo>
                <a:lnTo>
                  <a:pt x="0" y="67940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52" r="-151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A504A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4"/>
          <p:cNvGrpSpPr/>
          <p:nvPr/>
        </p:nvGrpSpPr>
        <p:grpSpPr>
          <a:xfrm>
            <a:off x="0" y="-216991"/>
            <a:ext cx="1517628" cy="10503991"/>
            <a:chOff x="0" y="-57150"/>
            <a:chExt cx="399704" cy="2766483"/>
          </a:xfrm>
        </p:grpSpPr>
        <p:sp>
          <p:nvSpPr>
            <p:cNvPr id="142" name="Google Shape;142;p4"/>
            <p:cNvSpPr/>
            <p:nvPr/>
          </p:nvSpPr>
          <p:spPr>
            <a:xfrm>
              <a:off x="0" y="0"/>
              <a:ext cx="399704" cy="2709333"/>
            </a:xfrm>
            <a:custGeom>
              <a:rect b="b" l="l" r="r" t="t"/>
              <a:pathLst>
                <a:path extrusionOk="0" h="2709333" w="399704">
                  <a:moveTo>
                    <a:pt x="0" y="0"/>
                  </a:moveTo>
                  <a:lnTo>
                    <a:pt x="399704" y="0"/>
                  </a:lnTo>
                  <a:lnTo>
                    <a:pt x="39970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9D9D9D"/>
            </a:solidFill>
            <a:ln>
              <a:noFill/>
            </a:ln>
          </p:spPr>
        </p:sp>
        <p:sp>
          <p:nvSpPr>
            <p:cNvPr id="143" name="Google Shape;143;p4"/>
            <p:cNvSpPr txBox="1"/>
            <p:nvPr/>
          </p:nvSpPr>
          <p:spPr>
            <a:xfrm>
              <a:off x="0" y="-57150"/>
              <a:ext cx="399704" cy="27664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4" name="Google Shape;144;p4"/>
          <p:cNvSpPr/>
          <p:nvPr/>
        </p:nvSpPr>
        <p:spPr>
          <a:xfrm>
            <a:off x="0" y="2626834"/>
            <a:ext cx="18288000" cy="1532033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4"/>
          <p:cNvSpPr/>
          <p:nvPr/>
        </p:nvSpPr>
        <p:spPr>
          <a:xfrm>
            <a:off x="0" y="4158867"/>
            <a:ext cx="18288000" cy="1532033"/>
          </a:xfrm>
          <a:prstGeom prst="rect">
            <a:avLst/>
          </a:prstGeom>
          <a:solidFill>
            <a:srgbClr val="7F74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4"/>
          <p:cNvSpPr/>
          <p:nvPr/>
        </p:nvSpPr>
        <p:spPr>
          <a:xfrm>
            <a:off x="0" y="5690901"/>
            <a:ext cx="18288000" cy="1532033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4"/>
          <p:cNvSpPr/>
          <p:nvPr/>
        </p:nvSpPr>
        <p:spPr>
          <a:xfrm>
            <a:off x="0" y="7222934"/>
            <a:ext cx="18288000" cy="1532033"/>
          </a:xfrm>
          <a:prstGeom prst="rect">
            <a:avLst/>
          </a:prstGeom>
          <a:solidFill>
            <a:srgbClr val="372E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4"/>
          <p:cNvSpPr/>
          <p:nvPr/>
        </p:nvSpPr>
        <p:spPr>
          <a:xfrm>
            <a:off x="0" y="8754967"/>
            <a:ext cx="18288000" cy="1532033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4"/>
          <p:cNvSpPr/>
          <p:nvPr/>
        </p:nvSpPr>
        <p:spPr>
          <a:xfrm>
            <a:off x="1028700" y="2892272"/>
            <a:ext cx="1001158" cy="1001158"/>
          </a:xfrm>
          <a:custGeom>
            <a:rect b="b" l="l" r="r" t="t"/>
            <a:pathLst>
              <a:path extrusionOk="0" h="1001158" w="1001158">
                <a:moveTo>
                  <a:pt x="0" y="0"/>
                </a:moveTo>
                <a:lnTo>
                  <a:pt x="1001158" y="0"/>
                </a:lnTo>
                <a:lnTo>
                  <a:pt x="1001158" y="1001158"/>
                </a:lnTo>
                <a:lnTo>
                  <a:pt x="0" y="10011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0" name="Google Shape;150;p4"/>
          <p:cNvSpPr txBox="1"/>
          <p:nvPr/>
        </p:nvSpPr>
        <p:spPr>
          <a:xfrm>
            <a:off x="1028700" y="803106"/>
            <a:ext cx="16230600" cy="1057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Identifiers</a:t>
            </a:r>
            <a:endParaRPr/>
          </a:p>
        </p:txBody>
      </p:sp>
      <p:sp>
        <p:nvSpPr>
          <p:cNvPr id="151" name="Google Shape;151;p4"/>
          <p:cNvSpPr txBox="1"/>
          <p:nvPr/>
        </p:nvSpPr>
        <p:spPr>
          <a:xfrm>
            <a:off x="3319510" y="3148376"/>
            <a:ext cx="11492801" cy="4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$/SQUARE FEET</a:t>
            </a:r>
            <a:endParaRPr/>
          </a:p>
        </p:txBody>
      </p:sp>
      <p:sp>
        <p:nvSpPr>
          <p:cNvPr id="152" name="Google Shape;152;p4"/>
          <p:cNvSpPr txBox="1"/>
          <p:nvPr/>
        </p:nvSpPr>
        <p:spPr>
          <a:xfrm>
            <a:off x="1290982" y="3135676"/>
            <a:ext cx="476593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/>
          </a:p>
        </p:txBody>
      </p:sp>
      <p:sp>
        <p:nvSpPr>
          <p:cNvPr id="153" name="Google Shape;153;p4"/>
          <p:cNvSpPr txBox="1"/>
          <p:nvPr/>
        </p:nvSpPr>
        <p:spPr>
          <a:xfrm>
            <a:off x="3319510" y="4680409"/>
            <a:ext cx="11492801" cy="4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YEAR BUILT</a:t>
            </a:r>
            <a:endParaRPr/>
          </a:p>
        </p:txBody>
      </p:sp>
      <p:sp>
        <p:nvSpPr>
          <p:cNvPr id="154" name="Google Shape;154;p4"/>
          <p:cNvSpPr/>
          <p:nvPr/>
        </p:nvSpPr>
        <p:spPr>
          <a:xfrm>
            <a:off x="1028700" y="4424305"/>
            <a:ext cx="1001158" cy="1001158"/>
          </a:xfrm>
          <a:custGeom>
            <a:rect b="b" l="l" r="r" t="t"/>
            <a:pathLst>
              <a:path extrusionOk="0" h="1001158" w="1001158">
                <a:moveTo>
                  <a:pt x="0" y="0"/>
                </a:moveTo>
                <a:lnTo>
                  <a:pt x="1001158" y="0"/>
                </a:lnTo>
                <a:lnTo>
                  <a:pt x="1001158" y="1001158"/>
                </a:lnTo>
                <a:lnTo>
                  <a:pt x="0" y="10011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5" name="Google Shape;155;p4"/>
          <p:cNvSpPr txBox="1"/>
          <p:nvPr/>
        </p:nvSpPr>
        <p:spPr>
          <a:xfrm>
            <a:off x="1277739" y="4667709"/>
            <a:ext cx="476593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/>
          </a:p>
        </p:txBody>
      </p:sp>
      <p:sp>
        <p:nvSpPr>
          <p:cNvPr id="156" name="Google Shape;156;p4"/>
          <p:cNvSpPr txBox="1"/>
          <p:nvPr/>
        </p:nvSpPr>
        <p:spPr>
          <a:xfrm>
            <a:off x="3319510" y="6212442"/>
            <a:ext cx="11492801" cy="4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SQUARE FEET</a:t>
            </a:r>
            <a:endParaRPr/>
          </a:p>
        </p:txBody>
      </p:sp>
      <p:sp>
        <p:nvSpPr>
          <p:cNvPr id="157" name="Google Shape;157;p4"/>
          <p:cNvSpPr/>
          <p:nvPr/>
        </p:nvSpPr>
        <p:spPr>
          <a:xfrm>
            <a:off x="1015456" y="5956338"/>
            <a:ext cx="1001158" cy="1001158"/>
          </a:xfrm>
          <a:custGeom>
            <a:rect b="b" l="l" r="r" t="t"/>
            <a:pathLst>
              <a:path extrusionOk="0" h="1001158" w="1001158">
                <a:moveTo>
                  <a:pt x="0" y="0"/>
                </a:moveTo>
                <a:lnTo>
                  <a:pt x="1001158" y="0"/>
                </a:lnTo>
                <a:lnTo>
                  <a:pt x="1001158" y="1001158"/>
                </a:lnTo>
                <a:lnTo>
                  <a:pt x="0" y="10011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8" name="Google Shape;158;p4"/>
          <p:cNvSpPr txBox="1"/>
          <p:nvPr/>
        </p:nvSpPr>
        <p:spPr>
          <a:xfrm>
            <a:off x="1277739" y="6199742"/>
            <a:ext cx="476593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/>
          </a:p>
        </p:txBody>
      </p:sp>
      <p:sp>
        <p:nvSpPr>
          <p:cNvPr id="159" name="Google Shape;159;p4"/>
          <p:cNvSpPr txBox="1"/>
          <p:nvPr/>
        </p:nvSpPr>
        <p:spPr>
          <a:xfrm>
            <a:off x="3319510" y="7744475"/>
            <a:ext cx="11492801" cy="4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BEDS/BATHS</a:t>
            </a:r>
            <a:endParaRPr/>
          </a:p>
        </p:txBody>
      </p:sp>
      <p:sp>
        <p:nvSpPr>
          <p:cNvPr id="160" name="Google Shape;160;p4"/>
          <p:cNvSpPr/>
          <p:nvPr/>
        </p:nvSpPr>
        <p:spPr>
          <a:xfrm>
            <a:off x="1028700" y="7488371"/>
            <a:ext cx="1001158" cy="1001158"/>
          </a:xfrm>
          <a:custGeom>
            <a:rect b="b" l="l" r="r" t="t"/>
            <a:pathLst>
              <a:path extrusionOk="0" h="1001158" w="1001158">
                <a:moveTo>
                  <a:pt x="0" y="0"/>
                </a:moveTo>
                <a:lnTo>
                  <a:pt x="1001158" y="0"/>
                </a:lnTo>
                <a:lnTo>
                  <a:pt x="1001158" y="1001158"/>
                </a:lnTo>
                <a:lnTo>
                  <a:pt x="0" y="10011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1" name="Google Shape;161;p4"/>
          <p:cNvSpPr txBox="1"/>
          <p:nvPr/>
        </p:nvSpPr>
        <p:spPr>
          <a:xfrm>
            <a:off x="1277739" y="7731775"/>
            <a:ext cx="476593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/>
          </a:p>
        </p:txBody>
      </p:sp>
      <p:sp>
        <p:nvSpPr>
          <p:cNvPr id="162" name="Google Shape;162;p4"/>
          <p:cNvSpPr txBox="1"/>
          <p:nvPr/>
        </p:nvSpPr>
        <p:spPr>
          <a:xfrm>
            <a:off x="3319510" y="9276509"/>
            <a:ext cx="11492801" cy="4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ZIP/POSTAL CODE</a:t>
            </a:r>
            <a:endParaRPr/>
          </a:p>
        </p:txBody>
      </p:sp>
      <p:sp>
        <p:nvSpPr>
          <p:cNvPr id="163" name="Google Shape;163;p4"/>
          <p:cNvSpPr/>
          <p:nvPr/>
        </p:nvSpPr>
        <p:spPr>
          <a:xfrm>
            <a:off x="1028700" y="9020405"/>
            <a:ext cx="1001158" cy="1001158"/>
          </a:xfrm>
          <a:custGeom>
            <a:rect b="b" l="l" r="r" t="t"/>
            <a:pathLst>
              <a:path extrusionOk="0" h="1001158" w="1001158">
                <a:moveTo>
                  <a:pt x="0" y="0"/>
                </a:moveTo>
                <a:lnTo>
                  <a:pt x="1001158" y="0"/>
                </a:lnTo>
                <a:lnTo>
                  <a:pt x="1001158" y="1001157"/>
                </a:lnTo>
                <a:lnTo>
                  <a:pt x="0" y="10011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4"/>
          <p:cNvSpPr txBox="1"/>
          <p:nvPr/>
        </p:nvSpPr>
        <p:spPr>
          <a:xfrm>
            <a:off x="1277739" y="9263808"/>
            <a:ext cx="476593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0F0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"/>
          <p:cNvSpPr/>
          <p:nvPr/>
        </p:nvSpPr>
        <p:spPr>
          <a:xfrm>
            <a:off x="604893" y="4730165"/>
            <a:ext cx="7922520" cy="5103751"/>
          </a:xfrm>
          <a:custGeom>
            <a:rect b="b" l="l" r="r" t="t"/>
            <a:pathLst>
              <a:path extrusionOk="0" h="5103751" w="7922520">
                <a:moveTo>
                  <a:pt x="0" y="0"/>
                </a:moveTo>
                <a:lnTo>
                  <a:pt x="7922520" y="0"/>
                </a:lnTo>
                <a:lnTo>
                  <a:pt x="7922520" y="5103751"/>
                </a:lnTo>
                <a:lnTo>
                  <a:pt x="0" y="51037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0" name="Google Shape;170;p5"/>
          <p:cNvSpPr txBox="1"/>
          <p:nvPr/>
        </p:nvSpPr>
        <p:spPr>
          <a:xfrm>
            <a:off x="1766487" y="723900"/>
            <a:ext cx="6760926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Big Issues</a:t>
            </a:r>
            <a:endParaRPr/>
          </a:p>
        </p:txBody>
      </p:sp>
      <p:sp>
        <p:nvSpPr>
          <p:cNvPr id="171" name="Google Shape;171;p5"/>
          <p:cNvSpPr txBox="1"/>
          <p:nvPr/>
        </p:nvSpPr>
        <p:spPr>
          <a:xfrm>
            <a:off x="604893" y="2141270"/>
            <a:ext cx="6472257" cy="2588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2260" lvl="1" marL="604519" marR="0" rtl="0" algn="l">
              <a:lnSpc>
                <a:spcPct val="15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average price, is influenced by outliers</a:t>
            </a:r>
            <a:endParaRPr/>
          </a:p>
          <a:p>
            <a:pPr indent="-302260" lvl="1" marL="604519" marR="0" rtl="0" algn="l">
              <a:lnSpc>
                <a:spcPct val="15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What can we do about this?</a:t>
            </a:r>
            <a:endParaRPr/>
          </a:p>
          <a:p>
            <a:pPr indent="-302260" lvl="1" marL="604519" marR="0" rtl="0" algn="l">
              <a:lnSpc>
                <a:spcPct val="15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What does this chart indicate?</a:t>
            </a:r>
            <a:endParaRPr/>
          </a:p>
          <a:p>
            <a:pPr indent="0" lvl="0" marL="0" marR="0" rtl="0" algn="l">
              <a:lnSpc>
                <a:spcPct val="15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99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" name="Google Shape;172;p5"/>
          <p:cNvSpPr txBox="1"/>
          <p:nvPr/>
        </p:nvSpPr>
        <p:spPr>
          <a:xfrm>
            <a:off x="10243057" y="1028700"/>
            <a:ext cx="6472257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Possible Solution</a:t>
            </a:r>
            <a:endParaRPr/>
          </a:p>
        </p:txBody>
      </p:sp>
      <p:sp>
        <p:nvSpPr>
          <p:cNvPr id="173" name="Google Shape;173;p5"/>
          <p:cNvSpPr/>
          <p:nvPr/>
        </p:nvSpPr>
        <p:spPr>
          <a:xfrm>
            <a:off x="10966240" y="4730165"/>
            <a:ext cx="5025891" cy="5004413"/>
          </a:xfrm>
          <a:custGeom>
            <a:rect b="b" l="l" r="r" t="t"/>
            <a:pathLst>
              <a:path extrusionOk="0" h="5004413" w="5025891">
                <a:moveTo>
                  <a:pt x="0" y="0"/>
                </a:moveTo>
                <a:lnTo>
                  <a:pt x="5025891" y="0"/>
                </a:lnTo>
                <a:lnTo>
                  <a:pt x="5025891" y="5004413"/>
                </a:lnTo>
                <a:lnTo>
                  <a:pt x="0" y="50044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5"/>
          <p:cNvSpPr txBox="1"/>
          <p:nvPr/>
        </p:nvSpPr>
        <p:spPr>
          <a:xfrm>
            <a:off x="9896503" y="2403208"/>
            <a:ext cx="6472257" cy="2588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2260" lvl="1" marL="604519" marR="0" rtl="0" algn="l">
              <a:lnSpc>
                <a:spcPct val="15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We can utilize logistic regression, and other forms of machine learning algorithms</a:t>
            </a:r>
            <a:endParaRPr/>
          </a:p>
          <a:p>
            <a:pPr indent="-302260" lvl="1" marL="604519" marR="0" rtl="0" algn="l">
              <a:lnSpc>
                <a:spcPct val="15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Overall AUC-ROC Score: 0.97</a:t>
            </a:r>
            <a:endParaRPr/>
          </a:p>
          <a:p>
            <a:pPr indent="0" lvl="0" marL="0" marR="0" rtl="0" algn="l">
              <a:lnSpc>
                <a:spcPct val="15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99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0F0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6"/>
          <p:cNvGrpSpPr/>
          <p:nvPr/>
        </p:nvGrpSpPr>
        <p:grpSpPr>
          <a:xfrm>
            <a:off x="-1270988" y="3851663"/>
            <a:ext cx="6948341" cy="5847692"/>
            <a:chOff x="0" y="-57150"/>
            <a:chExt cx="9264454" cy="7796922"/>
          </a:xfrm>
        </p:grpSpPr>
        <p:sp>
          <p:nvSpPr>
            <p:cNvPr id="184" name="Google Shape;184;p6"/>
            <p:cNvSpPr/>
            <p:nvPr/>
          </p:nvSpPr>
          <p:spPr>
            <a:xfrm>
              <a:off x="0" y="529666"/>
              <a:ext cx="9264454" cy="68044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1717929" y="793620"/>
              <a:ext cx="7340374" cy="6250787"/>
            </a:xfrm>
            <a:custGeom>
              <a:rect b="b" l="l" r="r" t="t"/>
              <a:pathLst>
                <a:path extrusionOk="0" h="6250787" w="7340374">
                  <a:moveTo>
                    <a:pt x="0" y="0"/>
                  </a:moveTo>
                  <a:lnTo>
                    <a:pt x="7340374" y="0"/>
                  </a:lnTo>
                  <a:lnTo>
                    <a:pt x="7340374" y="6250787"/>
                  </a:lnTo>
                  <a:lnTo>
                    <a:pt x="0" y="625078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86" name="Google Shape;186;p6"/>
            <p:cNvSpPr txBox="1"/>
            <p:nvPr/>
          </p:nvSpPr>
          <p:spPr>
            <a:xfrm>
              <a:off x="1563569" y="-57150"/>
              <a:ext cx="5567655" cy="5868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3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08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LOGISTIC REGRESSION</a:t>
              </a:r>
              <a:endParaRPr/>
            </a:p>
          </p:txBody>
        </p:sp>
        <p:sp>
          <p:nvSpPr>
            <p:cNvPr id="187" name="Google Shape;187;p6"/>
            <p:cNvSpPr txBox="1"/>
            <p:nvPr/>
          </p:nvSpPr>
          <p:spPr>
            <a:xfrm>
              <a:off x="1717929" y="7273007"/>
              <a:ext cx="6302693" cy="466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27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Logistic Regression Accuracy: 0.97</a:t>
              </a:r>
              <a:endParaRPr/>
            </a:p>
          </p:txBody>
        </p:sp>
      </p:grpSp>
      <p:grpSp>
        <p:nvGrpSpPr>
          <p:cNvPr id="188" name="Google Shape;188;p6"/>
          <p:cNvGrpSpPr/>
          <p:nvPr/>
        </p:nvGrpSpPr>
        <p:grpSpPr>
          <a:xfrm>
            <a:off x="6219960" y="3916107"/>
            <a:ext cx="5848528" cy="5783249"/>
            <a:chOff x="0" y="9525"/>
            <a:chExt cx="7798038" cy="7710999"/>
          </a:xfrm>
        </p:grpSpPr>
        <p:sp>
          <p:nvSpPr>
            <p:cNvPr id="189" name="Google Shape;189;p6"/>
            <p:cNvSpPr/>
            <p:nvPr/>
          </p:nvSpPr>
          <p:spPr>
            <a:xfrm>
              <a:off x="0" y="529666"/>
              <a:ext cx="7798038" cy="68044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228109" y="793620"/>
              <a:ext cx="7340374" cy="6250787"/>
            </a:xfrm>
            <a:custGeom>
              <a:rect b="b" l="l" r="r" t="t"/>
              <a:pathLst>
                <a:path extrusionOk="0" h="6250787" w="7340374">
                  <a:moveTo>
                    <a:pt x="0" y="0"/>
                  </a:moveTo>
                  <a:lnTo>
                    <a:pt x="7340375" y="0"/>
                  </a:lnTo>
                  <a:lnTo>
                    <a:pt x="7340375" y="6250787"/>
                  </a:lnTo>
                  <a:lnTo>
                    <a:pt x="0" y="625078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91" name="Google Shape;191;p6"/>
            <p:cNvSpPr txBox="1"/>
            <p:nvPr/>
          </p:nvSpPr>
          <p:spPr>
            <a:xfrm>
              <a:off x="1900158" y="9525"/>
              <a:ext cx="3997722" cy="485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000000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SVC VECTOR MODEL</a:t>
              </a:r>
              <a:endParaRPr/>
            </a:p>
          </p:txBody>
        </p:sp>
        <p:sp>
          <p:nvSpPr>
            <p:cNvPr id="192" name="Google Shape;192;p6"/>
            <p:cNvSpPr txBox="1"/>
            <p:nvPr/>
          </p:nvSpPr>
          <p:spPr>
            <a:xfrm>
              <a:off x="1917778" y="7282731"/>
              <a:ext cx="3962482" cy="4377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3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936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SVC Accuracy: 0.92</a:t>
              </a:r>
              <a:endParaRPr/>
            </a:p>
          </p:txBody>
        </p:sp>
      </p:grpSp>
      <p:grpSp>
        <p:nvGrpSpPr>
          <p:cNvPr id="193" name="Google Shape;193;p6"/>
          <p:cNvGrpSpPr/>
          <p:nvPr/>
        </p:nvGrpSpPr>
        <p:grpSpPr>
          <a:xfrm>
            <a:off x="12611413" y="3880388"/>
            <a:ext cx="5848528" cy="5818967"/>
            <a:chOff x="0" y="-38100"/>
            <a:chExt cx="7798038" cy="7758623"/>
          </a:xfrm>
        </p:grpSpPr>
        <p:sp>
          <p:nvSpPr>
            <p:cNvPr id="194" name="Google Shape;194;p6"/>
            <p:cNvSpPr/>
            <p:nvPr/>
          </p:nvSpPr>
          <p:spPr>
            <a:xfrm>
              <a:off x="0" y="529666"/>
              <a:ext cx="7798038" cy="68044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228832" y="793620"/>
              <a:ext cx="7340374" cy="6250787"/>
            </a:xfrm>
            <a:custGeom>
              <a:rect b="b" l="l" r="r" t="t"/>
              <a:pathLst>
                <a:path extrusionOk="0" h="6250787" w="7340374">
                  <a:moveTo>
                    <a:pt x="0" y="0"/>
                  </a:moveTo>
                  <a:lnTo>
                    <a:pt x="7340374" y="0"/>
                  </a:lnTo>
                  <a:lnTo>
                    <a:pt x="7340374" y="6250787"/>
                  </a:lnTo>
                  <a:lnTo>
                    <a:pt x="0" y="625078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96" name="Google Shape;196;p6"/>
            <p:cNvSpPr txBox="1"/>
            <p:nvPr/>
          </p:nvSpPr>
          <p:spPr>
            <a:xfrm>
              <a:off x="2701827" y="7241165"/>
              <a:ext cx="4867379" cy="4793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43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Naive Bayes Accuracy: 0.90</a:t>
              </a:r>
              <a:endParaRPr/>
            </a:p>
          </p:txBody>
        </p:sp>
        <p:sp>
          <p:nvSpPr>
            <p:cNvPr id="197" name="Google Shape;197;p6"/>
            <p:cNvSpPr txBox="1"/>
            <p:nvPr/>
          </p:nvSpPr>
          <p:spPr>
            <a:xfrm>
              <a:off x="4844771" y="-38100"/>
              <a:ext cx="2724435" cy="5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3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NAIVE BAYES</a:t>
              </a:r>
              <a:endParaRPr/>
            </a:p>
          </p:txBody>
        </p:sp>
      </p:grpSp>
      <p:sp>
        <p:nvSpPr>
          <p:cNvPr id="198" name="Google Shape;198;p6"/>
          <p:cNvSpPr txBox="1"/>
          <p:nvPr/>
        </p:nvSpPr>
        <p:spPr>
          <a:xfrm>
            <a:off x="5363998" y="666750"/>
            <a:ext cx="8119943" cy="733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These models indicate that the features that were picked can sustain different interpretations to the Data</a:t>
            </a:r>
            <a:endParaRPr/>
          </a:p>
        </p:txBody>
      </p:sp>
      <p:sp>
        <p:nvSpPr>
          <p:cNvPr id="199" name="Google Shape;199;p6"/>
          <p:cNvSpPr txBox="1"/>
          <p:nvPr/>
        </p:nvSpPr>
        <p:spPr>
          <a:xfrm>
            <a:off x="334082" y="1728188"/>
            <a:ext cx="7859613" cy="184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Different Classifications:</a:t>
            </a:r>
            <a:endParaRPr/>
          </a:p>
          <a:p>
            <a:pPr indent="-269874" lvl="1" marL="539749" marR="0" rtl="0" algn="just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Classification Error (Misclassification Rate): 0.049</a:t>
            </a:r>
            <a:endParaRPr/>
          </a:p>
          <a:p>
            <a:pPr indent="-269874" lvl="1" marL="539749" marR="0" rtl="0" algn="just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Sensitivity (True Positive Rate or Recall): 0.9</a:t>
            </a:r>
            <a:endParaRPr/>
          </a:p>
          <a:p>
            <a:pPr indent="-269874" lvl="1" marL="539749" marR="0" rtl="0" algn="just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Specificity: 0.97</a:t>
            </a:r>
            <a:endParaRPr/>
          </a:p>
          <a:p>
            <a:pPr indent="-269874" lvl="1" marL="539749" marR="0" rtl="0" algn="just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False Positive Rate: 0.02</a:t>
            </a:r>
            <a:endParaRPr/>
          </a:p>
        </p:txBody>
      </p:sp>
      <p:sp>
        <p:nvSpPr>
          <p:cNvPr id="200" name="Google Shape;200;p6"/>
          <p:cNvSpPr txBox="1"/>
          <p:nvPr/>
        </p:nvSpPr>
        <p:spPr>
          <a:xfrm>
            <a:off x="8511320" y="1728188"/>
            <a:ext cx="9327803" cy="1847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What does that mean?</a:t>
            </a:r>
            <a:endParaRPr/>
          </a:p>
          <a:p>
            <a:pPr indent="-269874" lvl="1" marL="539749" marR="0" rtl="0" algn="just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4.9% of the time, your model incorrectly classified a house</a:t>
            </a:r>
            <a:endParaRPr/>
          </a:p>
          <a:p>
            <a:pPr indent="-269874" lvl="1" marL="539749" marR="0" rtl="0" algn="just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Houses that are actually undervalued</a:t>
            </a:r>
            <a:endParaRPr/>
          </a:p>
          <a:p>
            <a:pPr indent="-269874" lvl="1" marL="539749" marR="0" rtl="0" algn="just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Houses that are not undervalued.</a:t>
            </a:r>
            <a:endParaRPr/>
          </a:p>
          <a:p>
            <a:pPr indent="-269874" lvl="1" marL="539749" marR="0" rtl="0" algn="just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Houses that the model incorrectly classifies as undervalued.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0F0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7"/>
          <p:cNvSpPr/>
          <p:nvPr/>
        </p:nvSpPr>
        <p:spPr>
          <a:xfrm>
            <a:off x="0" y="0"/>
            <a:ext cx="4119116" cy="5143500"/>
          </a:xfrm>
          <a:custGeom>
            <a:rect b="b" l="l" r="r" t="t"/>
            <a:pathLst>
              <a:path extrusionOk="0" h="5143500" w="4119116">
                <a:moveTo>
                  <a:pt x="0" y="0"/>
                </a:moveTo>
                <a:lnTo>
                  <a:pt x="4119116" y="0"/>
                </a:lnTo>
                <a:lnTo>
                  <a:pt x="4119116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37" l="0" r="0" t="0"/>
            </a:stretch>
          </a:blipFill>
          <a:ln>
            <a:noFill/>
          </a:ln>
        </p:spPr>
      </p:sp>
      <p:sp>
        <p:nvSpPr>
          <p:cNvPr id="206" name="Google Shape;206;p7"/>
          <p:cNvSpPr/>
          <p:nvPr/>
        </p:nvSpPr>
        <p:spPr>
          <a:xfrm>
            <a:off x="14254920" y="0"/>
            <a:ext cx="4033080" cy="5202022"/>
          </a:xfrm>
          <a:custGeom>
            <a:rect b="b" l="l" r="r" t="t"/>
            <a:pathLst>
              <a:path extrusionOk="0" h="5202022" w="4033080">
                <a:moveTo>
                  <a:pt x="0" y="0"/>
                </a:moveTo>
                <a:lnTo>
                  <a:pt x="4033080" y="0"/>
                </a:lnTo>
                <a:lnTo>
                  <a:pt x="4033080" y="5202022"/>
                </a:lnTo>
                <a:lnTo>
                  <a:pt x="0" y="52020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1166" r="-1165" t="0"/>
            </a:stretch>
          </a:blipFill>
          <a:ln>
            <a:noFill/>
          </a:ln>
        </p:spPr>
      </p:sp>
      <p:sp>
        <p:nvSpPr>
          <p:cNvPr id="207" name="Google Shape;207;p7"/>
          <p:cNvSpPr/>
          <p:nvPr/>
        </p:nvSpPr>
        <p:spPr>
          <a:xfrm>
            <a:off x="0" y="5202022"/>
            <a:ext cx="4119116" cy="5084978"/>
          </a:xfrm>
          <a:custGeom>
            <a:rect b="b" l="l" r="r" t="t"/>
            <a:pathLst>
              <a:path extrusionOk="0" h="5084978" w="4119116">
                <a:moveTo>
                  <a:pt x="0" y="0"/>
                </a:moveTo>
                <a:lnTo>
                  <a:pt x="4119116" y="0"/>
                </a:lnTo>
                <a:lnTo>
                  <a:pt x="4119116" y="5084978"/>
                </a:lnTo>
                <a:lnTo>
                  <a:pt x="0" y="50849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8" name="Google Shape;208;p7"/>
          <p:cNvSpPr/>
          <p:nvPr/>
        </p:nvSpPr>
        <p:spPr>
          <a:xfrm>
            <a:off x="14198336" y="5238380"/>
            <a:ext cx="4089664" cy="5048620"/>
          </a:xfrm>
          <a:custGeom>
            <a:rect b="b" l="l" r="r" t="t"/>
            <a:pathLst>
              <a:path extrusionOk="0" h="5048620" w="4089664">
                <a:moveTo>
                  <a:pt x="0" y="0"/>
                </a:moveTo>
                <a:lnTo>
                  <a:pt x="4089664" y="0"/>
                </a:lnTo>
                <a:lnTo>
                  <a:pt x="4089664" y="5048620"/>
                </a:lnTo>
                <a:lnTo>
                  <a:pt x="0" y="50486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9" name="Google Shape;209;p7"/>
          <p:cNvSpPr/>
          <p:nvPr/>
        </p:nvSpPr>
        <p:spPr>
          <a:xfrm>
            <a:off x="4053412" y="0"/>
            <a:ext cx="10181176" cy="10287000"/>
          </a:xfrm>
          <a:custGeom>
            <a:rect b="b" l="l" r="r" t="t"/>
            <a:pathLst>
              <a:path extrusionOk="0" h="10287000" w="10181176">
                <a:moveTo>
                  <a:pt x="0" y="0"/>
                </a:moveTo>
                <a:lnTo>
                  <a:pt x="10181176" y="0"/>
                </a:lnTo>
                <a:lnTo>
                  <a:pt x="1018117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13659" l="0" r="-4710" t="-125"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A504A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"/>
          <p:cNvSpPr/>
          <p:nvPr/>
        </p:nvSpPr>
        <p:spPr>
          <a:xfrm>
            <a:off x="1494690" y="1704250"/>
            <a:ext cx="1238250" cy="1238250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8077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8"/>
          <p:cNvSpPr/>
          <p:nvPr/>
        </p:nvSpPr>
        <p:spPr>
          <a:xfrm>
            <a:off x="4140191" y="-1429644"/>
            <a:ext cx="14147809" cy="14147809"/>
          </a:xfrm>
          <a:custGeom>
            <a:rect b="b" l="l" r="r" t="t"/>
            <a:pathLst>
              <a:path extrusionOk="0" h="14147809" w="14147809">
                <a:moveTo>
                  <a:pt x="0" y="0"/>
                </a:moveTo>
                <a:lnTo>
                  <a:pt x="14147809" y="0"/>
                </a:lnTo>
                <a:lnTo>
                  <a:pt x="14147809" y="14147808"/>
                </a:lnTo>
                <a:lnTo>
                  <a:pt x="0" y="141478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4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6" name="Google Shape;216;p8"/>
          <p:cNvSpPr txBox="1"/>
          <p:nvPr/>
        </p:nvSpPr>
        <p:spPr>
          <a:xfrm>
            <a:off x="8376539" y="4256405"/>
            <a:ext cx="5675100" cy="800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fadeDir="5400012" kx="0" rotWithShape="0" algn="bl" stPos="0" sy="-100000" ky="0"/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199" u="none" cap="none" strike="noStrike">
                <a:solidFill>
                  <a:srgbClr val="484747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MY CONCLUSION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217" name="Google Shape;217;p8"/>
          <p:cNvSpPr txBox="1"/>
          <p:nvPr/>
        </p:nvSpPr>
        <p:spPr>
          <a:xfrm rot="-5400000">
            <a:off x="-1245073" y="5057339"/>
            <a:ext cx="6718800" cy="11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62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END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